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73" r:id="rId2"/>
  </p:sldIdLst>
  <p:sldSz cx="30275213" cy="42803763"/>
  <p:notesSz cx="7099300" cy="10234613"/>
  <p:defaultTextStyle>
    <a:defPPr>
      <a:defRPr lang="en-US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644C9C-5256-2D2E-F085-E4C039D86AB9}" name="Luis Furuya Kanamori" initials="LF" userId="38b4eb665cd701c1" providerId="Windows Live"/>
  <p188:author id="{A97541F8-7244-B061-C9F1-46DD239D4FF6}" name="Colleen Lau" initials="CL" userId="S::uqclau2@uq.edu.au::96dbf21d-470f-46a4-8034-19483e7a95d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ige" initials="P" lastIdx="1" clrIdx="0">
    <p:extLst>
      <p:ext uri="{19B8F6BF-5375-455C-9EA6-DF929625EA0E}">
        <p15:presenceInfo xmlns:p15="http://schemas.microsoft.com/office/powerpoint/2012/main" userId="Paig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2A8B"/>
    <a:srgbClr val="FBB800"/>
    <a:srgbClr val="51247A"/>
    <a:srgbClr val="E62645"/>
    <a:srgbClr val="2BA836"/>
    <a:srgbClr val="D9AC6D"/>
    <a:srgbClr val="EB602B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608DBE-98C9-444E-AFAC-FE0F63F11FE6}" v="4" dt="2024-12-26T03:16:15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814" autoAdjust="0"/>
    <p:restoredTop sz="96040" autoAdjust="0"/>
  </p:normalViewPr>
  <p:slideViewPr>
    <p:cSldViewPr showGuides="1">
      <p:cViewPr>
        <p:scale>
          <a:sx n="139" d="100"/>
          <a:sy n="139" d="100"/>
        </p:scale>
        <p:origin x="144" y="-30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308"/>
    </p:cViewPr>
  </p:sorterViewPr>
  <p:notesViewPr>
    <p:cSldViewPr showGuides="1">
      <p:cViewPr varScale="1">
        <p:scale>
          <a:sx n="61" d="100"/>
          <a:sy n="61" d="100"/>
        </p:scale>
        <p:origin x="3168" y="43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en Lu" userId="c4cd444d-3c90-4b13-9074-a4f900366135" providerId="ADAL" clId="{43955794-FABF-4210-8A2C-BCB0D7B8AA58}"/>
    <pc:docChg chg="undo redo custSel modSld">
      <pc:chgData name="Hongen Lu" userId="c4cd444d-3c90-4b13-9074-a4f900366135" providerId="ADAL" clId="{43955794-FABF-4210-8A2C-BCB0D7B8AA58}" dt="2024-08-18T23:24:37.989" v="2422" actId="255"/>
      <pc:docMkLst>
        <pc:docMk/>
      </pc:docMkLst>
      <pc:sldChg chg="addSp delSp modSp mod">
        <pc:chgData name="Hongen Lu" userId="c4cd444d-3c90-4b13-9074-a4f900366135" providerId="ADAL" clId="{43955794-FABF-4210-8A2C-BCB0D7B8AA58}" dt="2024-08-18T23:24:37.989" v="2422" actId="255"/>
        <pc:sldMkLst>
          <pc:docMk/>
          <pc:sldMk cId="1547579072" sldId="273"/>
        </pc:sldMkLst>
      </pc:sldChg>
    </pc:docChg>
  </pc:docChgLst>
  <pc:docChgLst>
    <pc:chgData name="Ce Hou" userId="8fb0df2f-9c36-469c-a6d7-974f0657ccd0" providerId="ADAL" clId="{5F608DBE-98C9-444E-AFAC-FE0F63F11FE6}"/>
    <pc:docChg chg="undo custSel modSld">
      <pc:chgData name="Ce Hou" userId="8fb0df2f-9c36-469c-a6d7-974f0657ccd0" providerId="ADAL" clId="{5F608DBE-98C9-444E-AFAC-FE0F63F11FE6}" dt="2024-12-26T03:18:13.041" v="71" actId="1036"/>
      <pc:docMkLst>
        <pc:docMk/>
      </pc:docMkLst>
      <pc:sldChg chg="addSp modSp mod">
        <pc:chgData name="Ce Hou" userId="8fb0df2f-9c36-469c-a6d7-974f0657ccd0" providerId="ADAL" clId="{5F608DBE-98C9-444E-AFAC-FE0F63F11FE6}" dt="2024-12-26T03:18:13.041" v="71" actId="1036"/>
        <pc:sldMkLst>
          <pc:docMk/>
          <pc:sldMk cId="1547579072" sldId="273"/>
        </pc:sldMkLst>
        <pc:spChg chg="add mod">
          <ac:chgData name="Ce Hou" userId="8fb0df2f-9c36-469c-a6d7-974f0657ccd0" providerId="ADAL" clId="{5F608DBE-98C9-444E-AFAC-FE0F63F11FE6}" dt="2024-12-26T03:14:13.222" v="1"/>
          <ac:spMkLst>
            <pc:docMk/>
            <pc:sldMk cId="1547579072" sldId="273"/>
            <ac:spMk id="3" creationId="{90F45C87-FE4D-95B5-CFAD-16BDB165AA29}"/>
          </ac:spMkLst>
        </pc:spChg>
        <pc:spChg chg="add mod">
          <ac:chgData name="Ce Hou" userId="8fb0df2f-9c36-469c-a6d7-974f0657ccd0" providerId="ADAL" clId="{5F608DBE-98C9-444E-AFAC-FE0F63F11FE6}" dt="2024-12-26T03:17:36.214" v="69" actId="403"/>
          <ac:spMkLst>
            <pc:docMk/>
            <pc:sldMk cId="1547579072" sldId="273"/>
            <ac:spMk id="16" creationId="{138C99B5-BCC8-919A-D52C-F5782B30803F}"/>
          </ac:spMkLst>
        </pc:spChg>
        <pc:picChg chg="add mod">
          <ac:chgData name="Ce Hou" userId="8fb0df2f-9c36-469c-a6d7-974f0657ccd0" providerId="ADAL" clId="{5F608DBE-98C9-444E-AFAC-FE0F63F11FE6}" dt="2024-12-26T03:15:55.095" v="57" actId="1035"/>
          <ac:picMkLst>
            <pc:docMk/>
            <pc:sldMk cId="1547579072" sldId="273"/>
            <ac:picMk id="8" creationId="{80621990-6360-4B91-0009-0302AD185C90}"/>
          </ac:picMkLst>
        </pc:picChg>
        <pc:picChg chg="add mod">
          <ac:chgData name="Ce Hou" userId="8fb0df2f-9c36-469c-a6d7-974f0657ccd0" providerId="ADAL" clId="{5F608DBE-98C9-444E-AFAC-FE0F63F11FE6}" dt="2024-12-26T03:16:04.705" v="58" actId="1076"/>
          <ac:picMkLst>
            <pc:docMk/>
            <pc:sldMk cId="1547579072" sldId="273"/>
            <ac:picMk id="15" creationId="{D8AF0B36-8EDC-DC16-87F2-7B82F96BF4FF}"/>
          </ac:picMkLst>
        </pc:picChg>
        <pc:picChg chg="mod">
          <ac:chgData name="Ce Hou" userId="8fb0df2f-9c36-469c-a6d7-974f0657ccd0" providerId="ADAL" clId="{5F608DBE-98C9-444E-AFAC-FE0F63F11FE6}" dt="2024-12-26T03:18:13.041" v="71" actId="1036"/>
          <ac:picMkLst>
            <pc:docMk/>
            <pc:sldMk cId="1547579072" sldId="273"/>
            <ac:picMk id="19" creationId="{CB82EAF4-4224-61BF-144F-6609D4D54345}"/>
          </ac:picMkLst>
        </pc:picChg>
      </pc:sldChg>
    </pc:docChg>
  </pc:docChgLst>
  <pc:docChgLst>
    <pc:chgData name="Ce Hou" userId="8fb0df2f-9c36-469c-a6d7-974f0657ccd0" providerId="ADAL" clId="{DB51BE84-44D8-EC4C-B7D4-5CD6E772C5CD}"/>
    <pc:docChg chg="undo custSel modSld">
      <pc:chgData name="Ce Hou" userId="8fb0df2f-9c36-469c-a6d7-974f0657ccd0" providerId="ADAL" clId="{DB51BE84-44D8-EC4C-B7D4-5CD6E772C5CD}" dt="2024-09-20T02:25:57.463" v="1718" actId="1035"/>
      <pc:docMkLst>
        <pc:docMk/>
      </pc:docMkLst>
      <pc:sldChg chg="addSp delSp modSp mod">
        <pc:chgData name="Ce Hou" userId="8fb0df2f-9c36-469c-a6d7-974f0657ccd0" providerId="ADAL" clId="{DB51BE84-44D8-EC4C-B7D4-5CD6E772C5CD}" dt="2024-09-20T02:25:57.463" v="1718" actId="1035"/>
        <pc:sldMkLst>
          <pc:docMk/>
          <pc:sldMk cId="1547579072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26/12/2024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6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26/12/2024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2338" y="768350"/>
            <a:ext cx="27146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909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3641" y="5802446"/>
            <a:ext cx="27367200" cy="32803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 marL="270000">
              <a:lnSpc>
                <a:spcPct val="100000"/>
              </a:lnSpc>
              <a:spcBef>
                <a:spcPts val="1200"/>
              </a:spcBef>
              <a:defRPr lang="en-US" sz="3200" dirty="0"/>
            </a:lvl4pPr>
            <a:lvl5pPr>
              <a:lnSpc>
                <a:spcPct val="100000"/>
              </a:lnSpc>
              <a:spcBef>
                <a:spcPts val="600"/>
              </a:spcBef>
              <a:defRPr lang="en-US" sz="2800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sz="2400" dirty="0"/>
            </a:lvl7pPr>
            <a:lvl8pPr>
              <a:spcBef>
                <a:spcPts val="600"/>
              </a:spcBef>
              <a:spcAft>
                <a:spcPts val="600"/>
              </a:spcAft>
              <a:defRPr lang="en-US" sz="2400" dirty="0"/>
            </a:lvl8pPr>
            <a:lvl9pPr>
              <a:spcBef>
                <a:spcPts val="600"/>
              </a:spcBef>
              <a:spcAft>
                <a:spcPts val="600"/>
              </a:spcAft>
              <a:defRPr lang="en-US" sz="2400" dirty="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0DFACA1-739E-41C2-ADCF-3BBD882809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CRICOS Provider Number 00025B</a:t>
            </a:r>
            <a:endParaRPr lang="en-AU" dirty="0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47784780-AA47-01A6-0FDB-0A3BC91DF5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6086" y="3214034"/>
            <a:ext cx="27367200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2400" b="0" i="0" baseline="0" dirty="0">
                <a:solidFill>
                  <a:srgbClr val="999490"/>
                </a:solidFill>
              </a:defRPr>
            </a:lvl1pPr>
          </a:lstStyle>
          <a:p>
            <a:pPr rtl="0"/>
            <a:r>
              <a:rPr lang="en-AU" dirty="0"/>
              <a:t>[References]</a:t>
            </a: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0637AE6C-818A-06F7-94BF-2DAE685165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6086" y="2431238"/>
            <a:ext cx="27367200" cy="553998"/>
          </a:xfrm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[Subtitle]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06BF8F-0E84-9245-7447-9A26A680B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41" y="951609"/>
            <a:ext cx="27367200" cy="9233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0 Post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01FA84E-7DF2-4E36-ACA2-E954724317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105159" y="36860131"/>
            <a:ext cx="84960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3: [Figure caption]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DDF1199-EC6B-41AC-B99E-F83299E4E43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74243" y="22904055"/>
            <a:ext cx="88992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1: [Figure caption]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55738" y="25923174"/>
            <a:ext cx="8899200" cy="12701429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8D4DD99-3B01-4082-8203-F8BD7D3A2F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6086" y="3797049"/>
            <a:ext cx="27367200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2400" b="0" i="0" baseline="0" dirty="0">
                <a:solidFill>
                  <a:srgbClr val="999490"/>
                </a:solidFill>
              </a:defRPr>
            </a:lvl1pPr>
          </a:lstStyle>
          <a:p>
            <a:pPr rtl="0"/>
            <a:r>
              <a:rPr lang="en-AU" dirty="0"/>
              <a:t>[References]</a:t>
            </a:r>
            <a:endParaRPr lang="en-US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A10BA14E-C836-42CB-8468-CD4BE60EA4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6086" y="3014253"/>
            <a:ext cx="27367200" cy="553998"/>
          </a:xfrm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[Subtitle]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EAD4-D512-4292-B52C-BB5F9C1ACB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4243" y="25310633"/>
            <a:ext cx="8899200" cy="605641"/>
          </a:xfrm>
          <a:solidFill>
            <a:srgbClr val="E6E3E0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3572B5-A107-45E1-B8C4-724786A9B93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105158" y="5776912"/>
            <a:ext cx="17714317" cy="12071415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917A8D9B-14C2-4EF9-B4A1-2B35C1B458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456086" y="6380905"/>
            <a:ext cx="8918489" cy="7828261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 marL="0" indent="0">
              <a:lnSpc>
                <a:spcPct val="100000"/>
              </a:lnSpc>
              <a:spcBef>
                <a:spcPts val="1200"/>
              </a:spcBef>
              <a:tabLst/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C23EDD-933E-499B-A2BA-6FE387C53B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56087" y="5775264"/>
            <a:ext cx="8917356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F0996FF-D92C-4EA6-938C-E7F162ABD7E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105158" y="22733466"/>
            <a:ext cx="8496000" cy="3780000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1BA83C2-8E32-4485-BCE0-1DEBBC6A39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5158" y="20465776"/>
            <a:ext cx="8496000" cy="648000"/>
          </a:xfrm>
          <a:solidFill>
            <a:srgbClr val="EFEDEB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307EC0-D6C4-47F3-A40C-ACED0037F8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5158" y="21097262"/>
            <a:ext cx="8496000" cy="1623328"/>
          </a:xfr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lIns="270000" tIns="90000" rIns="270000" bIns="90000" anchor="ctr">
            <a:noAutofit/>
          </a:bodyPr>
          <a:lstStyle>
            <a:lvl1pPr marL="0" indent="0"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5052BB6F-902B-439C-9DB2-8A155C4F673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0323126" y="22065796"/>
            <a:ext cx="8496000" cy="6134486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C574541-139E-4D0F-822B-366774B5BB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323126" y="20465777"/>
            <a:ext cx="8496000" cy="1623328"/>
          </a:xfr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lIns="270000" tIns="90000" rIns="270000" bIns="9000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84FBFEDF-8755-4CEB-AA17-B049ED246C1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473917" y="14853488"/>
            <a:ext cx="8899526" cy="7828261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0693EAD1-462A-4ECC-9C4A-DDBEE428150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105158" y="27134440"/>
            <a:ext cx="8496000" cy="9533137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7222DC4-ED65-41BA-9AE9-3AB068E3D93C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0323126" y="29489830"/>
            <a:ext cx="8496000" cy="9118103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3DB9632-6B58-4B85-BAF1-CD327B3366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323126" y="28870157"/>
            <a:ext cx="8496000" cy="648000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4AE396D-A57C-4020-9B70-0FBF18BDC6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05158" y="18075722"/>
            <a:ext cx="17714317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2: [Figure caption]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E64CD43-B309-4448-9788-BA1A319BC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105159" y="39833676"/>
            <a:ext cx="8496000" cy="2031311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[Acknowledgements text]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D90DA2A-6AB0-45D9-9F7C-5E9490A5B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084551" y="39888677"/>
            <a:ext cx="4784792" cy="197631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72035C-588A-49D3-997F-1214843DE1FF}"/>
              </a:ext>
            </a:extLst>
          </p:cNvPr>
          <p:cNvCxnSpPr>
            <a:cxnSpLocks/>
          </p:cNvCxnSpPr>
          <p:nvPr userDrawn="1"/>
        </p:nvCxnSpPr>
        <p:spPr>
          <a:xfrm>
            <a:off x="1455738" y="40916049"/>
            <a:ext cx="8899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EC75044-FCFE-49F2-927B-D01CB1326B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16126" y="39833676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f.surname@uq.edu.au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3195BD1-2EFC-4056-B6F0-AF57BF374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16126" y="40190840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A1686CA-6C92-4EA8-83CB-C754253E940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24152" y="39833676"/>
            <a:ext cx="3730786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@researcher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1367611E-FEDD-0BCA-B511-B4B59729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41" y="951609"/>
            <a:ext cx="27367200" cy="9233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4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0 Pos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C16426-0AB6-9817-5D0D-28524E76BA65}"/>
              </a:ext>
            </a:extLst>
          </p:cNvPr>
          <p:cNvSpPr/>
          <p:nvPr userDrawn="1"/>
        </p:nvSpPr>
        <p:spPr>
          <a:xfrm>
            <a:off x="-1" y="1"/>
            <a:ext cx="30275213" cy="39269158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6905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01FA84E-7DF2-4E36-ACA2-E954724317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105159" y="36879934"/>
            <a:ext cx="84960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3: [Figure caption]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DDF1199-EC6B-41AC-B99E-F83299E4E43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74243" y="22904055"/>
            <a:ext cx="88992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1: [Figure caption]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55738" y="25907134"/>
            <a:ext cx="8899200" cy="12700800"/>
          </a:xfrm>
          <a:prstGeom prst="rect">
            <a:avLst/>
          </a:prstGeom>
          <a:solidFill>
            <a:schemeClr val="bg1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EAD4-D512-4292-B52C-BB5F9C1ACB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4243" y="25310633"/>
            <a:ext cx="8899200" cy="605641"/>
          </a:xfrm>
          <a:solidFill>
            <a:srgbClr val="E6E3E0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3572B5-A107-45E1-B8C4-724786A9B93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105158" y="5776912"/>
            <a:ext cx="17714317" cy="12071415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917A8D9B-14C2-4EF9-B4A1-2B35C1B458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456086" y="6402977"/>
            <a:ext cx="8918489" cy="7828261"/>
          </a:xfrm>
          <a:prstGeom prst="rect">
            <a:avLst/>
          </a:prstGeom>
          <a:solidFill>
            <a:schemeClr val="bg1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 marL="0" indent="0">
              <a:lnSpc>
                <a:spcPct val="100000"/>
              </a:lnSpc>
              <a:spcBef>
                <a:spcPts val="1200"/>
              </a:spcBef>
              <a:tabLst/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C23EDD-933E-499B-A2BA-6FE387C53B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56087" y="5797336"/>
            <a:ext cx="8917356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F0996FF-D92C-4EA6-938C-E7F162ABD7E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105158" y="21071418"/>
            <a:ext cx="8496000" cy="5442048"/>
          </a:xfrm>
          <a:prstGeom prst="rect">
            <a:avLst/>
          </a:prstGeom>
          <a:solidFill>
            <a:schemeClr val="bg1"/>
          </a:solidFill>
        </p:spPr>
        <p:txBody>
          <a:bodyPr lIns="270000" tIns="1980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1BA83C2-8E32-4485-BCE0-1DEBBC6A39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5158" y="20465777"/>
            <a:ext cx="8496000" cy="605641"/>
          </a:xfrm>
          <a:solidFill>
            <a:srgbClr val="EFEDEB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307EC0-D6C4-47F3-A40C-ACED0037F8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393158" y="21357450"/>
            <a:ext cx="7920000" cy="1440000"/>
          </a:xfrm>
          <a:solidFill>
            <a:srgbClr val="FBB800"/>
          </a:solidFill>
        </p:spPr>
        <p:txBody>
          <a:bodyPr lIns="270000" tIns="90000" rIns="270000" bIns="90000" anchor="ctr">
            <a:noAutofit/>
          </a:bodyPr>
          <a:lstStyle>
            <a:lvl1pPr marL="0" indent="0"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5052BB6F-902B-439C-9DB2-8A155C4F673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0323126" y="20465777"/>
            <a:ext cx="8496000" cy="7734505"/>
          </a:xfrm>
          <a:prstGeom prst="rect">
            <a:avLst/>
          </a:prstGeom>
          <a:solidFill>
            <a:schemeClr val="bg1"/>
          </a:solidFill>
        </p:spPr>
        <p:txBody>
          <a:bodyPr lIns="270000" tIns="1980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C574541-139E-4D0F-822B-366774B5BB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11126" y="20736748"/>
            <a:ext cx="7920000" cy="1440000"/>
          </a:xfrm>
          <a:solidFill>
            <a:srgbClr val="FBB800"/>
          </a:solidFill>
        </p:spPr>
        <p:txBody>
          <a:bodyPr lIns="270000" tIns="90000" rIns="270000" bIns="90000" anchor="ctr">
            <a:no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84FBFEDF-8755-4CEB-AA17-B049ED246C1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473917" y="14853488"/>
            <a:ext cx="8899526" cy="7828261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0693EAD1-462A-4ECC-9C4A-DDBEE428150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105158" y="27134440"/>
            <a:ext cx="8496000" cy="9533137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7222DC4-ED65-41BA-9AE9-3AB068E3D93C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0323126" y="29489830"/>
            <a:ext cx="8496000" cy="9118103"/>
          </a:xfrm>
          <a:prstGeom prst="rect">
            <a:avLst/>
          </a:prstGeom>
          <a:solidFill>
            <a:schemeClr val="bg1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3DB9632-6B58-4B85-BAF1-CD327B3366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323126" y="28870158"/>
            <a:ext cx="8496000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4AE396D-A57C-4020-9B70-0FBF18BDC6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05158" y="18075722"/>
            <a:ext cx="17714317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2: [Figure caption]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E64CD43-B309-4448-9788-BA1A319BC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105159" y="39833676"/>
            <a:ext cx="8496000" cy="2031311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[Acknowledgements text]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D90DA2A-6AB0-45D9-9F7C-5E9490A5B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084551" y="39888677"/>
            <a:ext cx="4784792" cy="197631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72035C-588A-49D3-997F-1214843DE1FF}"/>
              </a:ext>
            </a:extLst>
          </p:cNvPr>
          <p:cNvCxnSpPr>
            <a:cxnSpLocks/>
          </p:cNvCxnSpPr>
          <p:nvPr userDrawn="1"/>
        </p:nvCxnSpPr>
        <p:spPr>
          <a:xfrm>
            <a:off x="1455738" y="40916049"/>
            <a:ext cx="8899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EC75044-FCFE-49F2-927B-D01CB1326B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16126" y="39833676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f.surname@uq.edu.au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3195BD1-2EFC-4056-B6F0-AF57BF374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16126" y="40190840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A1686CA-6C92-4EA8-83CB-C754253E940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24152" y="39833676"/>
            <a:ext cx="3730786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@researcher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27CED1-6F59-BE78-EF6E-31EE4E99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41" y="951609"/>
            <a:ext cx="27367200" cy="923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8088BB3-25AD-92C7-F07B-C2EDD8F0C8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6086" y="3797049"/>
            <a:ext cx="27367200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2400" b="0" i="0" baseline="0" dirty="0">
                <a:solidFill>
                  <a:schemeClr val="bg1"/>
                </a:solidFill>
              </a:defRPr>
            </a:lvl1pPr>
          </a:lstStyle>
          <a:p>
            <a:pPr rtl="0"/>
            <a:r>
              <a:rPr lang="en-AU" dirty="0"/>
              <a:t>[References]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A86E2D99-3955-2711-C113-05DA7984E0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6086" y="3014253"/>
            <a:ext cx="27367200" cy="553998"/>
          </a:xfrm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2143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0 Poster 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7A0328-4C35-E154-5765-28ADBBB28674}"/>
              </a:ext>
            </a:extLst>
          </p:cNvPr>
          <p:cNvSpPr/>
          <p:nvPr userDrawn="1"/>
        </p:nvSpPr>
        <p:spPr>
          <a:xfrm>
            <a:off x="-1" y="0"/>
            <a:ext cx="30275213" cy="5167377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6905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01FA84E-7DF2-4E36-ACA2-E954724317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105159" y="36860131"/>
            <a:ext cx="84960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3: [Figure caption]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DDF1199-EC6B-41AC-B99E-F83299E4E43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74243" y="22904055"/>
            <a:ext cx="88992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1: [Figure caption]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55738" y="25887331"/>
            <a:ext cx="8899200" cy="12700800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EAD4-D512-4292-B52C-BB5F9C1ACB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4243" y="25310633"/>
            <a:ext cx="8899200" cy="605641"/>
          </a:xfrm>
          <a:solidFill>
            <a:srgbClr val="E6E3E0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3572B5-A107-45E1-B8C4-724786A9B93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105158" y="5776912"/>
            <a:ext cx="17714317" cy="12071415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917A8D9B-14C2-4EF9-B4A1-2B35C1B458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456086" y="6382554"/>
            <a:ext cx="8918489" cy="7828261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 marL="0" indent="0">
              <a:lnSpc>
                <a:spcPct val="100000"/>
              </a:lnSpc>
              <a:spcBef>
                <a:spcPts val="1200"/>
              </a:spcBef>
              <a:tabLst/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C23EDD-933E-499B-A2BA-6FE387C53B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56087" y="5776913"/>
            <a:ext cx="8917356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F0996FF-D92C-4EA6-938C-E7F162ABD7E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105158" y="22733466"/>
            <a:ext cx="8496000" cy="3780000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1BA83C2-8E32-4485-BCE0-1DEBBC6A39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5158" y="20465777"/>
            <a:ext cx="8496000" cy="605641"/>
          </a:xfrm>
          <a:solidFill>
            <a:srgbClr val="EFEDEB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307EC0-D6C4-47F3-A40C-ACED0037F8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5158" y="21097262"/>
            <a:ext cx="8496000" cy="1623328"/>
          </a:xfr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lIns="270000" tIns="90000" rIns="270000" bIns="90000" anchor="ctr">
            <a:noAutofit/>
          </a:bodyPr>
          <a:lstStyle>
            <a:lvl1pPr marL="0" indent="0"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5052BB6F-902B-439C-9DB2-8A155C4F673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0323126" y="22065796"/>
            <a:ext cx="8496000" cy="6134486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C574541-139E-4D0F-822B-366774B5BB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323126" y="20465777"/>
            <a:ext cx="8496000" cy="1623328"/>
          </a:xfr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lIns="270000" tIns="90000" rIns="270000" bIns="9000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84FBFEDF-8755-4CEB-AA17-B049ED246C1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473917" y="14853488"/>
            <a:ext cx="8899526" cy="7828261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0693EAD1-462A-4ECC-9C4A-DDBEE428150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105158" y="27134440"/>
            <a:ext cx="8496000" cy="9533137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7222DC4-ED65-41BA-9AE9-3AB068E3D93C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0323126" y="29489830"/>
            <a:ext cx="8496000" cy="9118103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3DB9632-6B58-4B85-BAF1-CD327B3366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323126" y="28870158"/>
            <a:ext cx="8496000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4AE396D-A57C-4020-9B70-0FBF18BDC6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05158" y="18075722"/>
            <a:ext cx="17714317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2: [Figure caption]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E64CD43-B309-4448-9788-BA1A319BC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105159" y="39833676"/>
            <a:ext cx="8496000" cy="2031311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[Acknowledgements text]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D90DA2A-6AB0-45D9-9F7C-5E9490A5B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084551" y="39888677"/>
            <a:ext cx="4784792" cy="197631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72035C-588A-49D3-997F-1214843DE1FF}"/>
              </a:ext>
            </a:extLst>
          </p:cNvPr>
          <p:cNvCxnSpPr>
            <a:cxnSpLocks/>
          </p:cNvCxnSpPr>
          <p:nvPr userDrawn="1"/>
        </p:nvCxnSpPr>
        <p:spPr>
          <a:xfrm>
            <a:off x="1455738" y="40916049"/>
            <a:ext cx="8899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EC75044-FCFE-49F2-927B-D01CB1326B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16126" y="39833676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f.surname@uq.edu.au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3195BD1-2EFC-4056-B6F0-AF57BF374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16126" y="40190840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A1686CA-6C92-4EA8-83CB-C754253E940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24152" y="39833676"/>
            <a:ext cx="3730786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@researcher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B5C26B-5EA7-1753-F092-E1C52F3F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41" y="951609"/>
            <a:ext cx="27367200" cy="923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41BC975-7B77-D7C5-7C4B-8B59918D00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6086" y="3797049"/>
            <a:ext cx="27367200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2400" b="0" i="0" baseline="0" dirty="0">
                <a:solidFill>
                  <a:schemeClr val="bg1"/>
                </a:solidFill>
              </a:defRPr>
            </a:lvl1pPr>
          </a:lstStyle>
          <a:p>
            <a:pPr rtl="0"/>
            <a:r>
              <a:rPr lang="en-AU" dirty="0"/>
              <a:t>[References]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3A38E397-BCA6-2DDB-874B-4BE0291FB2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6086" y="3014253"/>
            <a:ext cx="27367200" cy="553998"/>
          </a:xfrm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1600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0 Poster Purple Heade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EDB493-B1A4-4700-0FF4-BAE04A03AB0C}"/>
              </a:ext>
            </a:extLst>
          </p:cNvPr>
          <p:cNvSpPr/>
          <p:nvPr userDrawn="1"/>
        </p:nvSpPr>
        <p:spPr>
          <a:xfrm>
            <a:off x="-1" y="39145514"/>
            <a:ext cx="30275213" cy="3658248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6905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D0B6C9-10A4-F3C2-5851-9A34A7B87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4551" y="39930664"/>
            <a:ext cx="4740142" cy="1888217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01FA84E-7DF2-4E36-ACA2-E954724317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105159" y="36860131"/>
            <a:ext cx="84960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3: [Figure caption]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DDF1199-EC6B-41AC-B99E-F83299E4E43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74243" y="22904055"/>
            <a:ext cx="8899200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1: [Figure caption]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55738" y="25887331"/>
            <a:ext cx="8899200" cy="12700800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EAD4-D512-4292-B52C-BB5F9C1ACB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4243" y="25310633"/>
            <a:ext cx="8899200" cy="605641"/>
          </a:xfrm>
          <a:solidFill>
            <a:srgbClr val="E6E3E0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3572B5-A107-45E1-B8C4-724786A9B93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105158" y="5776912"/>
            <a:ext cx="17714317" cy="12071415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917A8D9B-14C2-4EF9-B4A1-2B35C1B458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456086" y="6382554"/>
            <a:ext cx="8918489" cy="7828261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 marL="0" indent="0">
              <a:lnSpc>
                <a:spcPct val="100000"/>
              </a:lnSpc>
              <a:spcBef>
                <a:spcPts val="1200"/>
              </a:spcBef>
              <a:tabLst/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C23EDD-933E-499B-A2BA-6FE387C53B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56087" y="5776913"/>
            <a:ext cx="8917356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F0996FF-D92C-4EA6-938C-E7F162ABD7E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105158" y="22733466"/>
            <a:ext cx="8496000" cy="3780000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1BA83C2-8E32-4485-BCE0-1DEBBC6A39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5158" y="20465777"/>
            <a:ext cx="8496000" cy="605641"/>
          </a:xfrm>
          <a:solidFill>
            <a:srgbClr val="EFEDEB"/>
          </a:solidFill>
        </p:spPr>
        <p:txBody>
          <a:bodyPr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307EC0-D6C4-47F3-A40C-ACED0037F8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5158" y="21097262"/>
            <a:ext cx="8496000" cy="1623328"/>
          </a:xfr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lIns="270000" tIns="90000" rIns="270000" bIns="90000" anchor="ctr">
            <a:noAutofit/>
          </a:bodyPr>
          <a:lstStyle>
            <a:lvl1pPr marL="0" indent="0"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5052BB6F-902B-439C-9DB2-8A155C4F673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0323126" y="22065796"/>
            <a:ext cx="8496000" cy="6134486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C574541-139E-4D0F-822B-366774B5BB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323126" y="20465777"/>
            <a:ext cx="8496000" cy="1623328"/>
          </a:xfr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lIns="270000" tIns="90000" rIns="270000" bIns="9000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[Feature text]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84FBFEDF-8755-4CEB-AA17-B049ED246C1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473917" y="14853488"/>
            <a:ext cx="8899526" cy="7828261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0693EAD1-462A-4ECC-9C4A-DDBEE428150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105158" y="27134440"/>
            <a:ext cx="8496000" cy="9533137"/>
          </a:xfrm>
          <a:solidFill>
            <a:srgbClr val="D7D1CC"/>
          </a:solidFill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pic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7222DC4-ED65-41BA-9AE9-3AB068E3D93C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0323126" y="29489830"/>
            <a:ext cx="8496000" cy="9118103"/>
          </a:xfrm>
          <a:prstGeom prst="rect">
            <a:avLst/>
          </a:prstGeom>
          <a:solidFill>
            <a:srgbClr val="EFEDEB"/>
          </a:solidFill>
        </p:spPr>
        <p:txBody>
          <a:bodyPr lIns="270000" tIns="126000" rIns="270000" bIns="126000">
            <a:norm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lang="en-US" sz="2400" dirty="0"/>
            </a:lvl1pPr>
            <a:lvl2pPr>
              <a:lnSpc>
                <a:spcPct val="100000"/>
              </a:lnSpc>
              <a:spcBef>
                <a:spcPts val="100"/>
              </a:spcBef>
              <a:defRPr lang="en-US" sz="2400" dirty="0"/>
            </a:lvl2pPr>
            <a:lvl3pPr>
              <a:lnSpc>
                <a:spcPct val="100000"/>
              </a:lnSpc>
              <a:spcBef>
                <a:spcPts val="100"/>
              </a:spcBef>
              <a:defRPr lang="en-US" sz="2400" dirty="0"/>
            </a:lvl3pPr>
            <a:lvl4pPr>
              <a:lnSpc>
                <a:spcPct val="100000"/>
              </a:lnSpc>
              <a:spcBef>
                <a:spcPts val="600"/>
              </a:spcBef>
              <a:defRPr lang="en-US" dirty="0"/>
            </a:lvl4pPr>
            <a:lvl5pPr>
              <a:lnSpc>
                <a:spcPct val="100000"/>
              </a:lnSpc>
              <a:spcBef>
                <a:spcPts val="600"/>
              </a:spcBef>
              <a:defRPr lang="en-US" dirty="0"/>
            </a:lvl5pPr>
            <a:lvl6pPr>
              <a:spcBef>
                <a:spcPts val="600"/>
              </a:spcBef>
              <a:spcAft>
                <a:spcPts val="600"/>
              </a:spcAft>
              <a:defRPr lang="en-US" dirty="0"/>
            </a:lvl6pPr>
            <a:lvl7pPr>
              <a:spcBef>
                <a:spcPts val="600"/>
              </a:spcBef>
              <a:spcAft>
                <a:spcPts val="600"/>
              </a:spcAft>
              <a:defRPr lang="en-US" dirty="0"/>
            </a:lvl7pPr>
            <a:lvl8pPr>
              <a:spcBef>
                <a:spcPts val="600"/>
              </a:spcBef>
              <a:spcAft>
                <a:spcPts val="600"/>
              </a:spcAft>
              <a:defRPr lang="en-US" dirty="0"/>
            </a:lvl8pPr>
            <a:lvl9pPr>
              <a:spcBef>
                <a:spcPts val="600"/>
              </a:spcBef>
              <a:spcAft>
                <a:spcPts val="600"/>
              </a:spcAft>
              <a:defRPr lang="en-US" dirty="0"/>
            </a:lvl9pPr>
          </a:lstStyle>
          <a:p>
            <a:pPr lvl="0"/>
            <a:r>
              <a:rPr lang="en-US" dirty="0"/>
              <a:t>[Enter text/content]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3DB9632-6B58-4B85-BAF1-CD327B3366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323126" y="28870158"/>
            <a:ext cx="8496000" cy="605641"/>
          </a:xfrm>
          <a:solidFill>
            <a:srgbClr val="E6E3E0"/>
          </a:solidFill>
        </p:spPr>
        <p:txBody>
          <a:bodyPr wrap="square" lIns="270000" tIns="97200" rIns="270000" bIns="97200">
            <a:sp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4AE396D-A57C-4020-9B70-0FBF18BDC6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05158" y="18075722"/>
            <a:ext cx="17714317" cy="1728000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Figure 2: [Figure caption]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E64CD43-B309-4448-9788-BA1A319BC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105159" y="39833676"/>
            <a:ext cx="8496000" cy="2031311"/>
          </a:xfrm>
          <a:noFill/>
        </p:spPr>
        <p:txBody>
          <a:bodyPr lIns="0" tIns="0" rIns="0" b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[Acknowledgements text]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72035C-588A-49D3-997F-1214843DE1FF}"/>
              </a:ext>
            </a:extLst>
          </p:cNvPr>
          <p:cNvCxnSpPr>
            <a:cxnSpLocks/>
          </p:cNvCxnSpPr>
          <p:nvPr userDrawn="1"/>
        </p:nvCxnSpPr>
        <p:spPr>
          <a:xfrm>
            <a:off x="1455738" y="40916049"/>
            <a:ext cx="8899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EC75044-FCFE-49F2-927B-D01CB1326B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16126" y="39833676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f.surname@uq.edu.au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3195BD1-2EFC-4056-B6F0-AF57BF374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16126" y="40190840"/>
            <a:ext cx="4032448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A1686CA-6C92-4EA8-83CB-C754253E940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24152" y="39833676"/>
            <a:ext cx="3730786" cy="292388"/>
          </a:xfrm>
          <a:noFill/>
        </p:spPr>
        <p:txBody>
          <a:bodyPr wrap="square" lIns="0" tIns="0" rIns="0" bIns="0">
            <a:sp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@researcher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9B033F-37FD-D4C7-335C-0BA8CE20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41" y="951609"/>
            <a:ext cx="27367200" cy="9233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09EDF20-6A6F-E784-1AD8-E15EF1B97A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6086" y="3797049"/>
            <a:ext cx="27367200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2400" b="0" i="0" baseline="0" dirty="0">
                <a:solidFill>
                  <a:srgbClr val="999490"/>
                </a:solidFill>
              </a:defRPr>
            </a:lvl1pPr>
          </a:lstStyle>
          <a:p>
            <a:pPr rtl="0"/>
            <a:r>
              <a:rPr lang="en-AU" dirty="0"/>
              <a:t>[References]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EF23A2B-2E82-6E20-89AB-4B07BDF10F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6086" y="3014253"/>
            <a:ext cx="27367200" cy="553998"/>
          </a:xfrm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4213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3641" y="1272180"/>
            <a:ext cx="27367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641" y="5776912"/>
            <a:ext cx="27365834" cy="328297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FA0A4D-1147-4515-879E-EFB1FC199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7614" y="41769920"/>
            <a:ext cx="10217603" cy="42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AU"/>
              <a:t>CRICOS Provider Number 00025B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8" r:id="rId3"/>
    <p:sldLayoutId id="2147483659" r:id="rId4"/>
    <p:sldLayoutId id="214748366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3302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302" rtl="0" eaLnBrk="1" latinLnBrk="0" hangingPunct="1">
        <a:lnSpc>
          <a:spcPct val="95000"/>
        </a:lnSpc>
        <a:spcBef>
          <a:spcPts val="100"/>
        </a:spcBef>
        <a:spcAft>
          <a:spcPts val="100"/>
        </a:spcAft>
        <a:buClr>
          <a:schemeClr val="tx1"/>
        </a:buClr>
        <a:buFont typeface="+mj-lt"/>
        <a:buNone/>
        <a:defRPr lang="en-US" sz="24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3302" rtl="0" eaLnBrk="1" latinLnBrk="0" hangingPunct="1">
        <a:lnSpc>
          <a:spcPct val="95000"/>
        </a:lnSpc>
        <a:spcBef>
          <a:spcPts val="100"/>
        </a:spcBef>
        <a:spcAft>
          <a:spcPts val="100"/>
        </a:spcAft>
        <a:buClr>
          <a:schemeClr val="tx1"/>
        </a:buClr>
        <a:buFont typeface="Arial" panose="020B0604020202020204" pitchFamily="34" charset="0"/>
        <a:buChar char="•"/>
        <a:defRPr lang="en-US" sz="2400" b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3302" rtl="0" eaLnBrk="1" latinLnBrk="0" hangingPunct="1">
        <a:lnSpc>
          <a:spcPct val="95000"/>
        </a:lnSpc>
        <a:spcBef>
          <a:spcPts val="100"/>
        </a:spcBef>
        <a:spcAft>
          <a:spcPts val="100"/>
        </a:spcAft>
        <a:buClrTx/>
        <a:buFont typeface="Tahoma" panose="020B0604030504040204" pitchFamily="34" charset="0"/>
        <a:buChar char="–"/>
        <a:defRPr lang="en-US" sz="2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3302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Wingdings" panose="05000000000000000000" pitchFamily="2" charset="2"/>
        <a:buNone/>
        <a:defRPr lang="en-US" sz="3200" kern="1200" baseline="0" dirty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3302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lang="en-US" sz="28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3302" rtl="0" eaLnBrk="1" latinLnBrk="0" hangingPunct="1">
        <a:spcBef>
          <a:spcPts val="600"/>
        </a:spcBef>
        <a:spcAft>
          <a:spcPts val="600"/>
        </a:spcAft>
        <a:buFont typeface="Arial" pitchFamily="34" charset="0"/>
        <a:buNone/>
        <a:defRPr lang="en-AU" sz="2800" b="1" kern="1200" baseline="0" dirty="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3302" rtl="0" eaLnBrk="1" latinLnBrk="0" hangingPunct="1">
        <a:spcBef>
          <a:spcPts val="600"/>
        </a:spcBef>
        <a:spcAft>
          <a:spcPts val="600"/>
        </a:spcAft>
        <a:buFont typeface="Arial" pitchFamily="34" charset="0"/>
        <a:buNone/>
        <a:defRPr sz="2797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539351" indent="-269676" algn="l" defTabSz="913302" rtl="0" eaLnBrk="1" latinLnBrk="0" hangingPunct="1">
        <a:spcBef>
          <a:spcPts val="600"/>
        </a:spcBef>
        <a:spcAft>
          <a:spcPts val="600"/>
        </a:spcAft>
        <a:buFont typeface="Arial Rounded MT" panose="02000403040000020004" pitchFamily="2" charset="0"/>
        <a:buChar char="–"/>
        <a:defRPr sz="2797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809027" indent="-269676" algn="l" defTabSz="913302" rtl="0" eaLnBrk="1" latinLnBrk="0" hangingPunct="1">
        <a:spcBef>
          <a:spcPts val="600"/>
        </a:spcBef>
        <a:spcAft>
          <a:spcPts val="600"/>
        </a:spcAft>
        <a:buFont typeface="Arial" pitchFamily="34" charset="0"/>
        <a:buChar char="•"/>
        <a:defRPr sz="2797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50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02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69952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602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254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39904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556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206" algn="l" defTabSz="9133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82" userDrawn="1">
          <p15:clr>
            <a:srgbClr val="F26B43"/>
          </p15:clr>
        </p15:guide>
        <p15:guide id="2" pos="9536" userDrawn="1">
          <p15:clr>
            <a:srgbClr val="F26B43"/>
          </p15:clr>
        </p15:guide>
        <p15:guide id="7" orient="horz" pos="3639" userDrawn="1">
          <p15:clr>
            <a:srgbClr val="F26B43"/>
          </p15:clr>
        </p15:guide>
        <p15:guide id="11" orient="horz" pos="24319" userDrawn="1">
          <p15:clr>
            <a:srgbClr val="F26B43"/>
          </p15:clr>
        </p15:guide>
        <p15:guide id="20" pos="18154" userDrawn="1">
          <p15:clr>
            <a:srgbClr val="F26B43"/>
          </p15:clr>
        </p15:guide>
        <p15:guide id="21" pos="917" userDrawn="1">
          <p15:clr>
            <a:srgbClr val="F26B43"/>
          </p15:clr>
        </p15:guide>
        <p15:guide id="22" orient="horz" pos="250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jpg"/><Relationship Id="rId17" Type="http://schemas.openxmlformats.org/officeDocument/2006/relationships/image" Target="../media/image1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8D41DC1-678E-7F7D-161D-D6C237B3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31" y="3111261"/>
            <a:ext cx="27428555" cy="1846659"/>
          </a:xfrm>
        </p:spPr>
        <p:txBody>
          <a:bodyPr/>
          <a:lstStyle/>
          <a:p>
            <a:pPr algn="ctr"/>
            <a:r>
              <a:rPr lang="en-AU" dirty="0"/>
              <a:t>Travel network analysis for infectious disease transmission in Pacific Island countries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7E5CFC4-9F95-4D2E-1A99-8D3805C5E3F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540288" y="8422662"/>
            <a:ext cx="13615259" cy="3546172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AU" dirty="0">
                <a:solidFill>
                  <a:srgbClr val="0E0E0E"/>
                </a:solidFill>
              </a:rPr>
              <a:t>The COVID-19 pandemic has underscored the significant role of travel in the spread of infectious diseases.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AU" dirty="0">
                <a:solidFill>
                  <a:srgbClr val="0E0E0E"/>
                </a:solidFill>
              </a:rPr>
              <a:t>To </a:t>
            </a:r>
            <a:r>
              <a:rPr lang="en-AU" dirty="0" err="1">
                <a:solidFill>
                  <a:srgbClr val="0E0E0E"/>
                </a:solidFill>
              </a:rPr>
              <a:t>analyze</a:t>
            </a:r>
            <a:r>
              <a:rPr lang="en-AU" dirty="0">
                <a:solidFill>
                  <a:srgbClr val="0E0E0E"/>
                </a:solidFill>
              </a:rPr>
              <a:t> this, we collected population data, transportation networks, and daily mobility patterns for Fiji, French Polynesia, and Samoa.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AU" dirty="0">
                <a:solidFill>
                  <a:srgbClr val="0E0E0E"/>
                </a:solidFill>
              </a:rPr>
              <a:t>Using this data, we developed a travel network model and applied the SEIR framework to simulate COVID-19 transmission dynamics.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B6BCF41-AB7C-2F7F-A0B4-25E58908A9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510516" y="7617663"/>
            <a:ext cx="13492424" cy="804999"/>
          </a:xfrm>
        </p:spPr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6A88B3D9-713C-4825-B8D5-E25413FDACC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232059" y="40113203"/>
            <a:ext cx="4032448" cy="292388"/>
          </a:xfrm>
        </p:spPr>
        <p:txBody>
          <a:bodyPr/>
          <a:lstStyle/>
          <a:p>
            <a:r>
              <a:rPr lang="en-AU" dirty="0"/>
              <a:t> </a:t>
            </a:r>
            <a:r>
              <a:rPr lang="en-AU" dirty="0" err="1"/>
              <a:t>c.hou@uq.edu.au</a:t>
            </a:r>
            <a:endParaRPr lang="en-AU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4C74086B-441A-4445-A10B-B2A6CCC93B9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328294" y="39784075"/>
            <a:ext cx="4032448" cy="292388"/>
          </a:xfrm>
        </p:spPr>
        <p:txBody>
          <a:bodyPr/>
          <a:lstStyle/>
          <a:p>
            <a:r>
              <a:rPr lang="en-AU" dirty="0"/>
              <a:t>Ce Hou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89D18-B1B4-40EB-B09E-96C479BFA721}"/>
              </a:ext>
            </a:extLst>
          </p:cNvPr>
          <p:cNvSpPr txBox="1"/>
          <p:nvPr/>
        </p:nvSpPr>
        <p:spPr>
          <a:xfrm>
            <a:off x="3328294" y="40461798"/>
            <a:ext cx="57371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https://clinical-</a:t>
            </a:r>
            <a:r>
              <a:rPr lang="en-AU" sz="2000" b="1" dirty="0" err="1">
                <a:solidFill>
                  <a:schemeClr val="bg1"/>
                </a:solidFill>
              </a:rPr>
              <a:t>research.centre.uq.edu.au</a:t>
            </a:r>
            <a:r>
              <a:rPr lang="en-AU" sz="2000" b="1" dirty="0">
                <a:solidFill>
                  <a:schemeClr val="bg1"/>
                </a:solidFill>
              </a:rPr>
              <a:t>/</a:t>
            </a:r>
            <a:r>
              <a:rPr lang="en-AU" sz="2000" b="1" dirty="0" err="1">
                <a:solidFill>
                  <a:schemeClr val="bg1"/>
                </a:solidFill>
              </a:rPr>
              <a:t>odesi</a:t>
            </a:r>
            <a:endParaRPr lang="en-AU" sz="2000" b="1" dirty="0">
              <a:solidFill>
                <a:schemeClr val="bg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4164CDE-A11A-4B85-9DE0-AE81BF6DF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6246" y="40126047"/>
            <a:ext cx="266700" cy="2667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1997130-1A0A-4DF9-AFE7-D8ED42E5C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6246" y="39784075"/>
            <a:ext cx="266700" cy="2667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6C07A81-D91B-42BE-AA97-C6AFC66A7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6246" y="40505333"/>
            <a:ext cx="266700" cy="266700"/>
          </a:xfrm>
          <a:prstGeom prst="rect">
            <a:avLst/>
          </a:prstGeom>
        </p:spPr>
      </p:pic>
      <p:sp>
        <p:nvSpPr>
          <p:cNvPr id="2" name="Footer Placeholder 15">
            <a:extLst>
              <a:ext uri="{FF2B5EF4-FFF2-40B4-BE49-F238E27FC236}">
                <a16:creationId xmlns:a16="http://schemas.microsoft.com/office/drawing/2014/main" id="{2A743DEE-3FBB-199B-CCD5-11D35B093D3B}"/>
              </a:ext>
            </a:extLst>
          </p:cNvPr>
          <p:cNvSpPr txBox="1">
            <a:spLocks/>
          </p:cNvSpPr>
          <p:nvPr/>
        </p:nvSpPr>
        <p:spPr>
          <a:xfrm rot="16200000">
            <a:off x="28524689" y="37056184"/>
            <a:ext cx="2677108" cy="36004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9789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79578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19368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59157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98946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38735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78525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18314" algn="l" defTabSz="2479578" rtl="0" eaLnBrk="1" latinLnBrk="0" hangingPunct="1">
              <a:defRPr sz="4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050" dirty="0"/>
              <a:t>CRICOS 00025B • TEQSA PRV12080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F35F5A-926F-F212-1A20-F4FC1690289E}"/>
              </a:ext>
            </a:extLst>
          </p:cNvPr>
          <p:cNvSpPr/>
          <p:nvPr/>
        </p:nvSpPr>
        <p:spPr>
          <a:xfrm>
            <a:off x="26370854" y="-3517"/>
            <a:ext cx="3888432" cy="2677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600" dirty="0" err="1"/>
              <a:t>TMV2</a:t>
            </a:r>
            <a:endParaRPr lang="en-AU" sz="9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96C852-A940-8B4B-C1D6-687E71FD6364}"/>
              </a:ext>
            </a:extLst>
          </p:cNvPr>
          <p:cNvSpPr txBox="1">
            <a:spLocks noChangeAspect="1"/>
          </p:cNvSpPr>
          <p:nvPr/>
        </p:nvSpPr>
        <p:spPr>
          <a:xfrm>
            <a:off x="1595265" y="4991807"/>
            <a:ext cx="27414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800" b="1" dirty="0"/>
              <a:t>Hongen Lu</a:t>
            </a:r>
            <a:r>
              <a:rPr lang="en-AU" sz="3800" b="1" baseline="30000" dirty="0"/>
              <a:t>1</a:t>
            </a:r>
            <a:r>
              <a:rPr lang="en-AU" sz="3800" b="1" dirty="0"/>
              <a:t>, </a:t>
            </a:r>
            <a:r>
              <a:rPr lang="en-AU" sz="3800" b="1" u="sng" dirty="0"/>
              <a:t>Ce Hou</a:t>
            </a:r>
            <a:r>
              <a:rPr lang="en-US" altLang="zh-CN" sz="3800" b="1" u="sng" baseline="30000" dirty="0"/>
              <a:t>12</a:t>
            </a:r>
            <a:r>
              <a:rPr lang="en-AU" sz="3800" b="1" dirty="0"/>
              <a:t>, Viviana Angel Torres</a:t>
            </a:r>
            <a:r>
              <a:rPr lang="en-AU" sz="3800" b="1" baseline="30000" dirty="0"/>
              <a:t>2</a:t>
            </a:r>
            <a:r>
              <a:rPr lang="en-AU" sz="3800" b="1" dirty="0"/>
              <a:t>, Huey Fee Lim</a:t>
            </a:r>
            <a:r>
              <a:rPr lang="en-AU" sz="3800" b="1" baseline="30000" dirty="0"/>
              <a:t>2</a:t>
            </a:r>
            <a:r>
              <a:rPr lang="en-AU" sz="3800" b="1" dirty="0"/>
              <a:t>, Colleen L Lau</a:t>
            </a:r>
            <a:r>
              <a:rPr lang="en-AU" sz="3800" b="1" baseline="30000" dirty="0"/>
              <a:t>1</a:t>
            </a:r>
            <a:r>
              <a:rPr lang="en-AU" sz="3800" b="1" dirty="0"/>
              <a:t>, Luis Furuya-Kanamori</a:t>
            </a:r>
            <a:r>
              <a:rPr lang="en-AU" sz="3800" b="1" baseline="30000" dirty="0"/>
              <a:t>1</a:t>
            </a:r>
            <a:r>
              <a:rPr lang="en-AU" sz="3800" b="1" dirty="0"/>
              <a:t>, Adam Craig</a:t>
            </a:r>
            <a:r>
              <a:rPr lang="en-AU" sz="3800" b="1" baseline="30000" dirty="0"/>
              <a:t>1</a:t>
            </a:r>
            <a:r>
              <a:rPr lang="en-AU" sz="3800" b="1" dirty="0"/>
              <a:t>,</a:t>
            </a:r>
            <a:r>
              <a:rPr lang="zh-CN" altLang="en-US" sz="3800" b="1" dirty="0"/>
              <a:t> </a:t>
            </a:r>
            <a:r>
              <a:rPr lang="en-AU" sz="3800" b="1" dirty="0"/>
              <a:t> Cecilia González-Tokman</a:t>
            </a:r>
            <a:r>
              <a:rPr lang="en-AU" sz="3800" b="1" baseline="30000" dirty="0"/>
              <a:t>3</a:t>
            </a:r>
            <a:r>
              <a:rPr lang="en-AU" sz="3800" b="1" dirty="0"/>
              <a:t>, Yoni Nazarathy</a:t>
            </a:r>
            <a:r>
              <a:rPr lang="en-AU" sz="3800" b="1" baseline="30000" dirty="0"/>
              <a:t>3</a:t>
            </a:r>
          </a:p>
          <a:p>
            <a:pPr algn="ctr"/>
            <a:endParaRPr lang="en-AU" sz="3200" baseline="30000" dirty="0"/>
          </a:p>
          <a:p>
            <a:r>
              <a:rPr lang="en-AU" sz="3200" baseline="30000" dirty="0"/>
              <a:t>1</a:t>
            </a:r>
            <a:r>
              <a:rPr lang="en-AU" sz="3200" dirty="0"/>
              <a:t>UQ Centre for Clinical Research, Faculty of Medicine, The University of Queensland, Australia, </a:t>
            </a:r>
            <a:r>
              <a:rPr lang="en-AU" sz="3200" baseline="30000" dirty="0"/>
              <a:t>2</a:t>
            </a:r>
            <a:r>
              <a:rPr lang="en-AU" sz="3200" dirty="0"/>
              <a:t>School of Electrical Engineering and Computer Science, The University of Queensland, Australia, </a:t>
            </a:r>
            <a:r>
              <a:rPr lang="en-AU" sz="3200" baseline="30000" dirty="0"/>
              <a:t>3</a:t>
            </a:r>
            <a:r>
              <a:rPr lang="en-AU" sz="3200" dirty="0"/>
              <a:t>School of Mathematics and Physics, The University of Queensland, Australia</a:t>
            </a:r>
          </a:p>
          <a:p>
            <a:endParaRPr lang="en-AU" sz="3200" dirty="0"/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8C6449FC-C340-A9A6-D47D-039DE9AA08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7" name="AutoShape 4" descr="McMaster University, Department of Health Research Methods, Evidence, and Impact (HEI)">
            <a:extLst>
              <a:ext uri="{FF2B5EF4-FFF2-40B4-BE49-F238E27FC236}">
                <a16:creationId xmlns:a16="http://schemas.microsoft.com/office/drawing/2014/main" id="{F19DC39F-8818-5DEB-08D2-4ADBF4466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36813" y="214010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8" name="Content Placeholder 23">
            <a:extLst>
              <a:ext uri="{FF2B5EF4-FFF2-40B4-BE49-F238E27FC236}">
                <a16:creationId xmlns:a16="http://schemas.microsoft.com/office/drawing/2014/main" id="{C0D8505C-7A5C-264F-98CF-CFB23DA4D340}"/>
              </a:ext>
            </a:extLst>
          </p:cNvPr>
          <p:cNvSpPr txBox="1">
            <a:spLocks/>
          </p:cNvSpPr>
          <p:nvPr/>
        </p:nvSpPr>
        <p:spPr>
          <a:xfrm>
            <a:off x="1558936" y="15083346"/>
            <a:ext cx="13529205" cy="4415574"/>
          </a:xfrm>
          <a:prstGeom prst="rect">
            <a:avLst/>
          </a:prstGeom>
          <a:solidFill>
            <a:srgbClr val="EFEDEB"/>
          </a:solidFill>
        </p:spPr>
        <p:txBody>
          <a:bodyPr vert="horz" lIns="270000" tIns="126000" rIns="270000" bIns="126000" rtlCol="0">
            <a:normAutofit/>
          </a:bodyPr>
          <a:lstStyle>
            <a:lvl1pPr marL="0" indent="0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tabLst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en-US" altLang="zh-CN" b="1" dirty="0">
                <a:solidFill>
                  <a:srgbClr val="0E0E0E"/>
                </a:solidFill>
                <a:effectLst/>
              </a:rPr>
              <a:t>1. Data Collection</a:t>
            </a:r>
          </a:p>
          <a:p>
            <a:pPr algn="just">
              <a:lnSpc>
                <a:spcPct val="170000"/>
              </a:lnSpc>
            </a:pPr>
            <a:r>
              <a:rPr lang="en-US" altLang="zh-CN" b="1" dirty="0">
                <a:solidFill>
                  <a:srgbClr val="0E0E0E"/>
                </a:solidFill>
                <a:effectLst/>
              </a:rPr>
              <a:t>2. Mathematical Modeling</a:t>
            </a:r>
          </a:p>
          <a:p>
            <a:pPr marL="609600" lvl="1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0E0E0E"/>
                </a:solidFill>
                <a:effectLst/>
              </a:rPr>
              <a:t>A stochastic model with both a migration step and an infection step.</a:t>
            </a:r>
          </a:p>
          <a:p>
            <a:pPr marL="609600" lvl="1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0E0E0E"/>
                </a:solidFill>
                <a:effectLst/>
              </a:rPr>
              <a:t>The migration step assumes a constant population at each location.</a:t>
            </a:r>
          </a:p>
          <a:p>
            <a:pPr marL="609600" lvl="1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0E0E0E"/>
                </a:solidFill>
                <a:effectLst/>
              </a:rPr>
              <a:t>The infection step follows a local SEIR-style epidemic.</a:t>
            </a:r>
          </a:p>
          <a:p>
            <a:pPr algn="just">
              <a:lnSpc>
                <a:spcPct val="170000"/>
              </a:lnSpc>
            </a:pPr>
            <a:r>
              <a:rPr lang="en-US" altLang="zh-CN" b="1" dirty="0">
                <a:solidFill>
                  <a:srgbClr val="0E0E0E"/>
                </a:solidFill>
                <a:effectLst/>
              </a:rPr>
              <a:t>3. Simulation of TN-SEIR model in Python</a:t>
            </a:r>
          </a:p>
        </p:txBody>
      </p:sp>
      <p:sp>
        <p:nvSpPr>
          <p:cNvPr id="1042" name="Text Placeholder 26">
            <a:extLst>
              <a:ext uri="{FF2B5EF4-FFF2-40B4-BE49-F238E27FC236}">
                <a16:creationId xmlns:a16="http://schemas.microsoft.com/office/drawing/2014/main" id="{861CB4CD-7AB3-74B7-FED8-590C4A72BF05}"/>
              </a:ext>
            </a:extLst>
          </p:cNvPr>
          <p:cNvSpPr txBox="1">
            <a:spLocks/>
          </p:cNvSpPr>
          <p:nvPr/>
        </p:nvSpPr>
        <p:spPr>
          <a:xfrm>
            <a:off x="1540288" y="14237774"/>
            <a:ext cx="13566503" cy="86466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vert="horz" lIns="270000" tIns="90000" rIns="270000" bIns="90000" rtlCol="0" anchor="ctr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Methods </a:t>
            </a:r>
          </a:p>
        </p:txBody>
      </p:sp>
      <p:sp>
        <p:nvSpPr>
          <p:cNvPr id="1043" name="Text Placeholder 26">
            <a:extLst>
              <a:ext uri="{FF2B5EF4-FFF2-40B4-BE49-F238E27FC236}">
                <a16:creationId xmlns:a16="http://schemas.microsoft.com/office/drawing/2014/main" id="{9B9E2724-5755-EFF6-B164-384FD7EA30FA}"/>
              </a:ext>
            </a:extLst>
          </p:cNvPr>
          <p:cNvSpPr txBox="1">
            <a:spLocks/>
          </p:cNvSpPr>
          <p:nvPr/>
        </p:nvSpPr>
        <p:spPr>
          <a:xfrm>
            <a:off x="1560252" y="7617663"/>
            <a:ext cx="13598711" cy="8049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vert="horz" lIns="270000" tIns="90000" rIns="270000" bIns="90000" rtlCol="0" anchor="ctr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Introduction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5CCACE2F-E817-D9B9-8BDC-E8383538C663}"/>
              </a:ext>
            </a:extLst>
          </p:cNvPr>
          <p:cNvSpPr txBox="1">
            <a:spLocks/>
          </p:cNvSpPr>
          <p:nvPr/>
        </p:nvSpPr>
        <p:spPr>
          <a:xfrm>
            <a:off x="1540288" y="29588825"/>
            <a:ext cx="13412740" cy="6106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400" b="1" dirty="0"/>
              <a:t>Figure 1: Visualising Travel Networks and Communities</a:t>
            </a:r>
          </a:p>
          <a:p>
            <a:pPr algn="ctr"/>
            <a:endParaRPr lang="en-AU" sz="2400" b="1" dirty="0"/>
          </a:p>
          <a:p>
            <a:pPr algn="ctr"/>
            <a:endParaRPr lang="en-AU" sz="2400" b="1" dirty="0"/>
          </a:p>
        </p:txBody>
      </p:sp>
      <p:sp>
        <p:nvSpPr>
          <p:cNvPr id="9" name="Text Placeholder 45">
            <a:extLst>
              <a:ext uri="{FF2B5EF4-FFF2-40B4-BE49-F238E27FC236}">
                <a16:creationId xmlns:a16="http://schemas.microsoft.com/office/drawing/2014/main" id="{F084AAA1-AA70-4CAF-BD96-91CF75C5ABD2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4631104" y="41996169"/>
            <a:ext cx="2378710" cy="4533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313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13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13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13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13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130" rtl="0" eaLnBrk="1" latinLnBrk="0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130" rtl="0" eaLnBrk="1" latinLnBrk="0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79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115" indent="-269875" algn="l" defTabSz="913130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990" indent="-269875" algn="l" defTabSz="913130" rtl="0" eaLnBrk="1" latinLnBrk="0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79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altLang="en-AU" b="1" dirty="0" err="1"/>
              <a:t>UQ</a:t>
            </a:r>
            <a:r>
              <a:rPr altLang="en-AU" b="1" dirty="0"/>
              <a:t> </a:t>
            </a:r>
            <a:r>
              <a:rPr altLang="en-AU" b="1" dirty="0" err="1"/>
              <a:t>ODeSI</a:t>
            </a:r>
            <a:r>
              <a:rPr altLang="en-AU" b="1" dirty="0"/>
              <a:t> TEAM</a:t>
            </a:r>
            <a:endParaRPr lang="en-AU" dirty="0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7CC3C9A5-6315-2471-7CD8-BA11059E5AFA}"/>
              </a:ext>
            </a:extLst>
          </p:cNvPr>
          <p:cNvSpPr txBox="1">
            <a:spLocks/>
          </p:cNvSpPr>
          <p:nvPr/>
        </p:nvSpPr>
        <p:spPr>
          <a:xfrm>
            <a:off x="15510516" y="8422660"/>
            <a:ext cx="13492424" cy="4662273"/>
          </a:xfrm>
          <a:prstGeom prst="rect">
            <a:avLst/>
          </a:prstGeom>
          <a:solidFill>
            <a:srgbClr val="EFEDEB"/>
          </a:solidFill>
        </p:spPr>
        <p:txBody>
          <a:bodyPr vert="horz" lIns="270000" tIns="126000" rIns="270000" bIns="126000" rtlCol="0">
            <a:noAutofit/>
          </a:bodyPr>
          <a:lstStyle>
            <a:lvl1pPr marL="0" indent="0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000"/>
              </a:spcAft>
            </a:pPr>
            <a:r>
              <a:rPr lang="en-AU" dirty="0"/>
              <a:t>Our findings indicate that the effectiveness of lockdown measures varies significantly depending on the context of each country:</a:t>
            </a:r>
          </a:p>
          <a:p>
            <a:pPr marL="342900" indent="-342900" algn="just">
              <a:spcAft>
                <a:spcPts val="1000"/>
              </a:spcAft>
              <a:buFont typeface="Wingdings" pitchFamily="2" charset="2"/>
              <a:buChar char="q"/>
            </a:pPr>
            <a:r>
              <a:rPr lang="en-AU" b="1" dirty="0"/>
              <a:t>Fiji</a:t>
            </a:r>
            <a:r>
              <a:rPr lang="en-AU" dirty="0"/>
              <a:t>: The most effective strategy was isolating the nation from the outside world, which minimized the introduction of new cases and curbed the spread of the virus within the country.</a:t>
            </a:r>
          </a:p>
          <a:p>
            <a:pPr marL="342900" indent="-342900" algn="just">
              <a:spcAft>
                <a:spcPts val="1000"/>
              </a:spcAft>
              <a:buFont typeface="Wingdings" pitchFamily="2" charset="2"/>
              <a:buChar char="q"/>
            </a:pPr>
            <a:r>
              <a:rPr lang="en-AU" b="1" dirty="0"/>
              <a:t>French Polynesia</a:t>
            </a:r>
            <a:r>
              <a:rPr lang="en-AU" dirty="0"/>
              <a:t>: Implementing a full lockdown across all locations proved to be the most successful approach, effectively reducing transmission across the highly connected island communities.</a:t>
            </a:r>
          </a:p>
          <a:p>
            <a:pPr marL="342900" indent="-342900" algn="just">
              <a:spcAft>
                <a:spcPts val="1000"/>
              </a:spcAft>
              <a:buFont typeface="Wingdings" pitchFamily="2" charset="2"/>
              <a:buChar char="q"/>
            </a:pPr>
            <a:r>
              <a:rPr lang="en-AU" b="1" dirty="0"/>
              <a:t>Samoa</a:t>
            </a:r>
            <a:r>
              <a:rPr lang="en-AU" dirty="0"/>
              <a:t>: The best course of action was focusing on </a:t>
            </a:r>
            <a:r>
              <a:rPr lang="en-A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locking down domestic air and sea ports</a:t>
            </a:r>
            <a:r>
              <a:rPr lang="en-AU" dirty="0"/>
              <a:t>, which played a crucial role in controlling the spread by limiting movement from the primary point of entry into the country.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300" dirty="0"/>
          </a:p>
        </p:txBody>
      </p:sp>
      <p:sp>
        <p:nvSpPr>
          <p:cNvPr id="1041" name="Text Placeholder 43">
            <a:extLst>
              <a:ext uri="{FF2B5EF4-FFF2-40B4-BE49-F238E27FC236}">
                <a16:creationId xmlns:a16="http://schemas.microsoft.com/office/drawing/2014/main" id="{58B4BE13-94BD-C693-83EA-A1688EF38F6D}"/>
              </a:ext>
            </a:extLst>
          </p:cNvPr>
          <p:cNvSpPr txBox="1">
            <a:spLocks/>
          </p:cNvSpPr>
          <p:nvPr/>
        </p:nvSpPr>
        <p:spPr>
          <a:xfrm>
            <a:off x="16433750" y="27938270"/>
            <a:ext cx="12157526" cy="109645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400" b="1" dirty="0"/>
              <a:t>Figure 3: No intervention vs. Lockdown From </a:t>
            </a:r>
            <a:r>
              <a:rPr lang="en-AU" sz="2400" b="1" dirty="0" err="1"/>
              <a:t>EpiWeek</a:t>
            </a:r>
            <a:r>
              <a:rPr lang="en-AU" sz="2400" b="1" dirty="0"/>
              <a:t> 5 - </a:t>
            </a:r>
            <a:r>
              <a:rPr lang="en-AU" sz="2400" b="1" dirty="0" err="1"/>
              <a:t>EpiWeek</a:t>
            </a:r>
            <a:r>
              <a:rPr lang="en-AU" sz="2400" b="1" dirty="0"/>
              <a:t> 19.</a:t>
            </a:r>
            <a:endParaRPr lang="en-AU" sz="2400" dirty="0"/>
          </a:p>
        </p:txBody>
      </p:sp>
      <p:sp>
        <p:nvSpPr>
          <p:cNvPr id="1045" name="Text Placeholder 28">
            <a:extLst>
              <a:ext uri="{FF2B5EF4-FFF2-40B4-BE49-F238E27FC236}">
                <a16:creationId xmlns:a16="http://schemas.microsoft.com/office/drawing/2014/main" id="{A010B6FF-3E30-556F-F370-2C84E2D3C819}"/>
              </a:ext>
            </a:extLst>
          </p:cNvPr>
          <p:cNvSpPr txBox="1">
            <a:spLocks/>
          </p:cNvSpPr>
          <p:nvPr/>
        </p:nvSpPr>
        <p:spPr>
          <a:xfrm>
            <a:off x="15385130" y="34233850"/>
            <a:ext cx="13646855" cy="89146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rgbClr val="7A2884"/>
              </a:gs>
              <a:gs pos="100000">
                <a:srgbClr val="962A8B"/>
              </a:gs>
            </a:gsLst>
            <a:lin ang="0" scaled="1"/>
            <a:tileRect/>
          </a:gradFill>
        </p:spPr>
        <p:txBody>
          <a:bodyPr vert="horz" lIns="270000" tIns="90000" rIns="270000" bIns="90000" rtlCol="0" anchor="ctr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Conclusions</a:t>
            </a:r>
          </a:p>
        </p:txBody>
      </p:sp>
      <p:sp>
        <p:nvSpPr>
          <p:cNvPr id="1047" name="Content Placeholder 24">
            <a:extLst>
              <a:ext uri="{FF2B5EF4-FFF2-40B4-BE49-F238E27FC236}">
                <a16:creationId xmlns:a16="http://schemas.microsoft.com/office/drawing/2014/main" id="{B7E9E0B3-692C-E9BE-4F5E-8A058BA11FA0}"/>
              </a:ext>
            </a:extLst>
          </p:cNvPr>
          <p:cNvSpPr txBox="1">
            <a:spLocks/>
          </p:cNvSpPr>
          <p:nvPr/>
        </p:nvSpPr>
        <p:spPr>
          <a:xfrm>
            <a:off x="15372709" y="35395740"/>
            <a:ext cx="13630231" cy="3179019"/>
          </a:xfrm>
          <a:prstGeom prst="rect">
            <a:avLst/>
          </a:prstGeom>
          <a:solidFill>
            <a:srgbClr val="EFEDEB"/>
          </a:solidFill>
        </p:spPr>
        <p:txBody>
          <a:bodyPr vert="horz" lIns="270000" tIns="126000" rIns="270000" bIns="126000" rtlCol="0">
            <a:noAutofit/>
          </a:bodyPr>
          <a:lstStyle>
            <a:lvl1pPr marL="0" indent="0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lang="en-US" sz="279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q"/>
            </a:pPr>
            <a:r>
              <a:rPr lang="en-AU" dirty="0">
                <a:solidFill>
                  <a:srgbClr val="0E0E0E"/>
                </a:solidFill>
                <a:effectLst/>
              </a:rPr>
              <a:t>Using a travel network model and the SEIR framework, we effectively simulated </a:t>
            </a:r>
            <a:r>
              <a:rPr lang="en-AU" dirty="0">
                <a:solidFill>
                  <a:srgbClr val="0E0E0E"/>
                </a:solidFill>
              </a:rPr>
              <a:t>COVID-19 </a:t>
            </a:r>
            <a:r>
              <a:rPr lang="en-AU" dirty="0">
                <a:solidFill>
                  <a:srgbClr val="0E0E0E"/>
                </a:solidFill>
                <a:effectLst/>
              </a:rPr>
              <a:t> transmission in Fiji, French Polynesia, and Samoa.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AU" b="1" dirty="0">
                <a:solidFill>
                  <a:srgbClr val="0E0E0E"/>
                </a:solidFill>
                <a:effectLst/>
              </a:rPr>
              <a:t>Tailored lockdown strategies</a:t>
            </a:r>
            <a:r>
              <a:rPr lang="en-AU" dirty="0">
                <a:solidFill>
                  <a:srgbClr val="0E0E0E"/>
                </a:solidFill>
                <a:effectLst/>
              </a:rPr>
              <a:t> are essential for controlling COVID-19 in Pacific Island nations.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AU" b="1" dirty="0">
                <a:solidFill>
                  <a:srgbClr val="0E0E0E"/>
                </a:solidFill>
                <a:effectLst/>
              </a:rPr>
              <a:t>Post-lockdown resurgences</a:t>
            </a:r>
            <a:r>
              <a:rPr lang="en-AU" dirty="0">
                <a:solidFill>
                  <a:srgbClr val="0E0E0E"/>
                </a:solidFill>
                <a:effectLst/>
              </a:rPr>
              <a:t> highlight the need for continuous monitoring and adaptable approaches.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AU" b="1" dirty="0">
                <a:solidFill>
                  <a:srgbClr val="0E0E0E"/>
                </a:solidFill>
                <a:effectLst/>
              </a:rPr>
              <a:t>Reducing infection peaks</a:t>
            </a:r>
            <a:r>
              <a:rPr lang="en-AU" dirty="0">
                <a:solidFill>
                  <a:srgbClr val="0E0E0E"/>
                </a:solidFill>
                <a:effectLst/>
              </a:rPr>
              <a:t> is crucial to easing pressure on healthcare systems and preventing collapse.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03CEC87-E178-380B-2E43-0D2F1941088C}"/>
              </a:ext>
            </a:extLst>
          </p:cNvPr>
          <p:cNvSpPr txBox="1"/>
          <p:nvPr/>
        </p:nvSpPr>
        <p:spPr>
          <a:xfrm>
            <a:off x="1545108" y="12436359"/>
            <a:ext cx="13566503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rgbClr val="51247A"/>
                </a:solidFill>
              </a:rPr>
              <a:t>AIM: To identify the most effective lockdown strategy through realistic simulations aimed at minimizing the number of infections and reducing the infection peak during the pandemic. </a:t>
            </a:r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95BD7E17-26CE-B445-2725-7C06694DB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003" y="552529"/>
            <a:ext cx="10685246" cy="1454614"/>
          </a:xfrm>
          <a:prstGeom prst="rect">
            <a:avLst/>
          </a:prstGeom>
        </p:spPr>
      </p:pic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E950FA45-1123-4AA7-F886-0395A0BCC46E}"/>
              </a:ext>
            </a:extLst>
          </p:cNvPr>
          <p:cNvSpPr txBox="1">
            <a:spLocks/>
          </p:cNvSpPr>
          <p:nvPr/>
        </p:nvSpPr>
        <p:spPr>
          <a:xfrm>
            <a:off x="15356639" y="33322946"/>
            <a:ext cx="13800177" cy="9109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400" b="1" dirty="0"/>
              <a:t>Figure 4: Comparison of the most effective lockdown strategies between the nation, urban, 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rural</a:t>
            </a:r>
            <a:r>
              <a:rPr lang="en-AU" sz="2400" b="1" dirty="0"/>
              <a:t>.</a:t>
            </a:r>
            <a:endParaRPr lang="en-AU" sz="2400" dirty="0"/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D91A0FC9-8BB7-B9C5-77E4-2D2424536A00}"/>
              </a:ext>
            </a:extLst>
          </p:cNvPr>
          <p:cNvSpPr txBox="1">
            <a:spLocks/>
          </p:cNvSpPr>
          <p:nvPr/>
        </p:nvSpPr>
        <p:spPr>
          <a:xfrm>
            <a:off x="1984415" y="37863214"/>
            <a:ext cx="12678246" cy="8488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+mj-lt"/>
              <a:buNone/>
              <a:defRPr lang="en-US"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3302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100"/>
              </a:spcAft>
              <a:buClrTx/>
              <a:buFont typeface="Tahoma" panose="020B0604030504040204" pitchFamily="34" charset="0"/>
              <a:buChar char="–"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302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3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302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lang="en-AU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1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 Rounded MT" panose="02000403040000020004" pitchFamily="2" charset="0"/>
              <a:buChar char="–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9027" indent="-269676" algn="l" defTabSz="913302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79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400" b="1" dirty="0"/>
              <a:t>Figure </a:t>
            </a:r>
            <a:r>
              <a:rPr lang="en-US" altLang="zh-CN" sz="2400" b="1" dirty="0"/>
              <a:t>2</a:t>
            </a:r>
            <a:r>
              <a:rPr lang="en-AU" sz="2400" b="1" dirty="0"/>
              <a:t>: Travel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SEIR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 Simulation</a:t>
            </a:r>
            <a:endParaRPr lang="en-AU" sz="2400" dirty="0"/>
          </a:p>
        </p:txBody>
      </p:sp>
      <p:pic>
        <p:nvPicPr>
          <p:cNvPr id="14" name="Picture 13" descr="A red figure with black text and black text&#10;&#10;Description automatically generated">
            <a:extLst>
              <a:ext uri="{FF2B5EF4-FFF2-40B4-BE49-F238E27FC236}">
                <a16:creationId xmlns:a16="http://schemas.microsoft.com/office/drawing/2014/main" id="{1793DD79-1AE4-7BB9-B8BE-CFD66D296F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1780" y="36886134"/>
            <a:ext cx="3387252" cy="789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82EAF4-4224-61BF-144F-6609D4D5434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624" t="7359" r="6684" b="29411"/>
          <a:stretch/>
        </p:blipFill>
        <p:spPr>
          <a:xfrm>
            <a:off x="1459906" y="39330991"/>
            <a:ext cx="1299941" cy="1441042"/>
          </a:xfrm>
          <a:prstGeom prst="rect">
            <a:avLst/>
          </a:prstGeom>
        </p:spPr>
      </p:pic>
      <p:pic>
        <p:nvPicPr>
          <p:cNvPr id="23" name="Picture 22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0F8B832-5DFC-84FE-1E62-D8A6425D7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75456" y="28601402"/>
            <a:ext cx="13471968" cy="4569163"/>
          </a:xfrm>
          <a:prstGeom prst="rect">
            <a:avLst/>
          </a:prstGeom>
        </p:spPr>
      </p:pic>
      <p:pic>
        <p:nvPicPr>
          <p:cNvPr id="33" name="Picture 32" descr="A diagram of different types of polynesia&#10;&#10;Description automatically generated">
            <a:extLst>
              <a:ext uri="{FF2B5EF4-FFF2-40B4-BE49-F238E27FC236}">
                <a16:creationId xmlns:a16="http://schemas.microsoft.com/office/drawing/2014/main" id="{742840EF-55A6-7DAC-F6BB-F29B00E008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014" y="20132657"/>
            <a:ext cx="14836787" cy="8902072"/>
          </a:xfrm>
          <a:prstGeom prst="rect">
            <a:avLst/>
          </a:prstGeom>
        </p:spPr>
      </p:pic>
      <p:pic>
        <p:nvPicPr>
          <p:cNvPr id="36" name="Picture 35" descr="A graph of different types of polynesia&#10;&#10;Description automatically generated with medium confidence">
            <a:extLst>
              <a:ext uri="{FF2B5EF4-FFF2-40B4-BE49-F238E27FC236}">
                <a16:creationId xmlns:a16="http://schemas.microsoft.com/office/drawing/2014/main" id="{D09E84A8-504D-F6C3-9928-B4332130E4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2393" y="13048953"/>
            <a:ext cx="13484257" cy="146941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C48DEE-091C-CEBC-2684-4A5B32A08C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8054" y="29982771"/>
            <a:ext cx="13826857" cy="67568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748A84C-733C-A9DD-F820-8FBCF02E36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853647" y="39763921"/>
            <a:ext cx="1864064" cy="186406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80621990-6360-4B91-0009-0302AD185C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28094" y="40988057"/>
            <a:ext cx="342900" cy="2286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8AF0B36-8EDC-DC16-87F2-7B82F96BF4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95794" y="40988057"/>
            <a:ext cx="342900" cy="228600"/>
          </a:xfrm>
          <a:prstGeom prst="rect">
            <a:avLst/>
          </a:prstGeom>
        </p:spPr>
      </p:pic>
      <p:sp>
        <p:nvSpPr>
          <p:cNvPr id="16" name="TextBox 50">
            <a:extLst>
              <a:ext uri="{FF2B5EF4-FFF2-40B4-BE49-F238E27FC236}">
                <a16:creationId xmlns:a16="http://schemas.microsoft.com/office/drawing/2014/main" id="{138C99B5-BCC8-919A-D52C-F5782B30803F}"/>
              </a:ext>
            </a:extLst>
          </p:cNvPr>
          <p:cNvSpPr txBox="1"/>
          <p:nvPr/>
        </p:nvSpPr>
        <p:spPr>
          <a:xfrm>
            <a:off x="2450193" y="41040801"/>
            <a:ext cx="608980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altLang="zh-CN" sz="1050" b="0" i="0" dirty="0">
                <a:solidFill>
                  <a:srgbClr val="D4C8DE"/>
                </a:solidFill>
                <a:effectLst/>
                <a:latin typeface="Roboto" panose="02000000000000000000" pitchFamily="2" charset="0"/>
              </a:rPr>
              <a:t>UQ acknowledges the Traditional Owners and their custodianship of the lands on which UQ is situated.</a:t>
            </a:r>
            <a:endParaRPr lang="en-A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7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University of Queensland">
  <a:themeElements>
    <a:clrScheme name="UQ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9356</TotalTime>
  <Words>515</Words>
  <Application>Microsoft Macintosh PowerPoint</Application>
  <PresentationFormat>自定义</PresentationFormat>
  <Paragraphs>38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Arial Rounded MT</vt:lpstr>
      <vt:lpstr>Calibri</vt:lpstr>
      <vt:lpstr>Roboto</vt:lpstr>
      <vt:lpstr>Tahoma</vt:lpstr>
      <vt:lpstr>Wingdings</vt:lpstr>
      <vt:lpstr>University of Queensland</vt:lpstr>
      <vt:lpstr>Travel network analysis for infectious disease transmission in Pacific Island countries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Ce Hou</cp:lastModifiedBy>
  <cp:revision>70</cp:revision>
  <cp:lastPrinted>2024-09-20T02:06:18Z</cp:lastPrinted>
  <dcterms:created xsi:type="dcterms:W3CDTF">2018-09-28T01:38:30Z</dcterms:created>
  <dcterms:modified xsi:type="dcterms:W3CDTF">2024-12-26T03:18:16Z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2022-12-19T01:28:16Z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3f544d7e-d0cf-4044-9c51-f83108c81c07</vt:lpwstr>
  </property>
  <property fmtid="{D5CDD505-2E9C-101B-9397-08002B2CF9AE}" pid="8" name="MSIP_Label_0f488380-630a-4f55-a077-a19445e3f360_ContentBits">
    <vt:lpwstr>0</vt:lpwstr>
  </property>
</Properties>
</file>